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Lst>
  <p:notesMasterIdLst>
    <p:notesMasterId r:id="rId11"/>
  </p:notesMasterIdLst>
  <p:sldIdLst>
    <p:sldId id="467" r:id="rId3"/>
    <p:sldId id="510" r:id="rId4"/>
    <p:sldId id="511" r:id="rId5"/>
    <p:sldId id="514" r:id="rId6"/>
    <p:sldId id="512" r:id="rId7"/>
    <p:sldId id="515" r:id="rId8"/>
    <p:sldId id="516" r:id="rId9"/>
    <p:sldId id="266"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94660"/>
  </p:normalViewPr>
  <p:slideViewPr>
    <p:cSldViewPr>
      <p:cViewPr varScale="1">
        <p:scale>
          <a:sx n="82" d="100"/>
          <a:sy n="82" d="100"/>
        </p:scale>
        <p:origin x="1362" y="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3520C05-EB02-4B8B-8EF7-D89E7ABFC510}" type="datetimeFigureOut">
              <a:rPr lang="en-US" smtClean="0"/>
              <a:t>22/Nov/22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096C4B2-0AF0-49D7-A84F-AB0B413C63B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5f391192_0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35f391192_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856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3140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46804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69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624"/>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067050" y="4209376"/>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36071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09122" y="6348251"/>
            <a:ext cx="463442" cy="461665"/>
          </a:xfrm>
        </p:spPr>
        <p:txBody>
          <a:bodyPr/>
          <a:lstStyle>
            <a:lvl1pPr algn="ct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9153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717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624"/>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067050" y="4209376"/>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4836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624"/>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067050" y="4209376"/>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1116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11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1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624"/>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067050" y="4209376"/>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8471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624"/>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067050" y="4209376"/>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3507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624"/>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067050" y="4209376"/>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lvl1pPr algn="ctr">
              <a:defRPr/>
            </a:lvl1pPr>
          </a:lstStyle>
          <a:p>
            <a:fld id="{B6F15528-21DE-4FAA-801E-634DDDAF4B2B}" type="slidenum">
              <a:rPr lang="en-US" smtClean="0"/>
              <a:pPr/>
              <a:t>‹#›</a:t>
            </a:fld>
            <a:endParaRPr lang="en-US"/>
          </a:p>
        </p:txBody>
      </p:sp>
      <p:sp>
        <p:nvSpPr>
          <p:cNvPr id="5" name="Slide Number"/>
          <p:cNvSpPr txBox="1">
            <a:spLocks/>
          </p:cNvSpPr>
          <p:nvPr userDrawn="1"/>
        </p:nvSpPr>
        <p:spPr bwMode="auto">
          <a:xfrm>
            <a:off x="19481" y="6627914"/>
            <a:ext cx="150682"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prstClr val="black"/>
                </a:solidFill>
              </a:rPr>
              <a:pPr algn="r" fontAlgn="base">
                <a:spcBef>
                  <a:spcPct val="0"/>
                </a:spcBef>
                <a:spcAft>
                  <a:spcPct val="0"/>
                </a:spcAft>
              </a:pPr>
              <a:t>‹#›</a:t>
            </a:fld>
            <a:endParaRPr lang="en-US" sz="1000" dirty="0">
              <a:solidFill>
                <a:prstClr val="black"/>
              </a:solidFill>
            </a:endParaRPr>
          </a:p>
        </p:txBody>
      </p:sp>
    </p:spTree>
    <p:extLst>
      <p:ext uri="{BB962C8B-B14F-4D97-AF65-F5344CB8AC3E}">
        <p14:creationId xmlns:p14="http://schemas.microsoft.com/office/powerpoint/2010/main" val="3064601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5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11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5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624"/>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067050" y="4209376"/>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5233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9287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624"/>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067050" y="4209376"/>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1444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624"/>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067050" y="4209376"/>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8650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9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9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624"/>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067050" y="4209376"/>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901695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p:cNvSpPr txBox="1"/>
          <p:nvPr userDrawn="1"/>
        </p:nvSpPr>
        <p:spPr>
          <a:xfrm>
            <a:off x="0" y="3733800"/>
            <a:ext cx="9144000" cy="1446550"/>
          </a:xfrm>
          <a:prstGeom prst="rect">
            <a:avLst/>
          </a:prstGeom>
          <a:gradFill flip="none" rotWithShape="1">
            <a:gsLst>
              <a:gs pos="100000">
                <a:srgbClr val="339933"/>
              </a:gs>
              <a:gs pos="3000">
                <a:schemeClr val="tx2">
                  <a:lumMod val="75000"/>
                </a:schemeClr>
              </a:gs>
            </a:gsLst>
            <a:lin ang="5400000" scaled="0"/>
            <a:tileRect/>
          </a:gradFill>
        </p:spPr>
        <p:txBody>
          <a:bodyPr wrap="square" rtlCol="0">
            <a:spAutoFit/>
          </a:bodyPr>
          <a:lstStyle/>
          <a:p>
            <a:endParaRPr lang="en-US" sz="8800" b="1" dirty="0">
              <a:solidFill>
                <a:schemeClr val="accent1">
                  <a:lumMod val="50000"/>
                </a:schemeClr>
              </a:solidFill>
              <a:ea typeface="+mj-ea"/>
              <a:cs typeface="Arial" panose="020B0604020202020204" pitchFamily="34" charset="0"/>
            </a:endParaRPr>
          </a:p>
        </p:txBody>
      </p:sp>
    </p:spTree>
    <p:extLst>
      <p:ext uri="{BB962C8B-B14F-4D97-AF65-F5344CB8AC3E}">
        <p14:creationId xmlns:p14="http://schemas.microsoft.com/office/powerpoint/2010/main" val="3617143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color">
  <p:cSld name="Blank color">
    <p:bg>
      <p:bgPr>
        <a:solidFill>
          <a:srgbClr val="FFFFFF"/>
        </a:solidFill>
        <a:effectLst/>
      </p:bgPr>
    </p:bg>
    <p:spTree>
      <p:nvGrpSpPr>
        <p:cNvPr id="1" name="Shape 72"/>
        <p:cNvGrpSpPr/>
        <p:nvPr/>
      </p:nvGrpSpPr>
      <p:grpSpPr>
        <a:xfrm>
          <a:off x="0" y="0"/>
          <a:ext cx="0" cy="0"/>
          <a:chOff x="0" y="0"/>
          <a:chExt cx="0" cy="0"/>
        </a:xfrm>
      </p:grpSpPr>
      <p:sp>
        <p:nvSpPr>
          <p:cNvPr id="73" name="Google Shape;73;p11"/>
          <p:cNvSpPr txBox="1">
            <a:spLocks noGrp="1"/>
          </p:cNvSpPr>
          <p:nvPr>
            <p:ph type="sldNum" idx="12"/>
          </p:nvPr>
        </p:nvSpPr>
        <p:spPr>
          <a:xfrm>
            <a:off x="8610600" y="6333135"/>
            <a:ext cx="418684" cy="448665"/>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84207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300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40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6905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555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820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3095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1D8BD707-D9CF-40AE-B4C6-C98DA3205C09}" type="datetimeFigureOut">
              <a:rPr lang="en-US" smtClean="0"/>
              <a:pPr/>
              <a:t>22/Nov/22</a:t>
            </a:fld>
            <a:endParaRPr lang="en-US"/>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8660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22/Nov/22</a:t>
            </a:fld>
            <a:endParaRPr lang="en-US"/>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603789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extBox 7"/>
          <p:cNvSpPr txBox="1"/>
          <p:nvPr/>
        </p:nvSpPr>
        <p:spPr>
          <a:xfrm>
            <a:off x="0" y="0"/>
            <a:ext cx="7920419" cy="523220"/>
          </a:xfrm>
          <a:prstGeom prst="rect">
            <a:avLst/>
          </a:prstGeom>
          <a:gradFill flip="none" rotWithShape="1">
            <a:gsLst>
              <a:gs pos="100000">
                <a:srgbClr val="2E873B"/>
              </a:gs>
              <a:gs pos="6000">
                <a:schemeClr val="tx2">
                  <a:lumMod val="75000"/>
                </a:schemeClr>
              </a:gs>
            </a:gsLst>
            <a:lin ang="2700000" scaled="1"/>
            <a:tileRect/>
          </a:gradFill>
        </p:spPr>
        <p:txBody>
          <a:bodyPr wrap="square" rtlCol="0">
            <a:spAutoFit/>
          </a:bodyPr>
          <a:lstStyle/>
          <a:p>
            <a:endParaRPr lang="en-US" sz="2800" b="1" dirty="0">
              <a:solidFill>
                <a:schemeClr val="accent1">
                  <a:lumMod val="50000"/>
                </a:schemeClr>
              </a:solidFill>
              <a:latin typeface="Cambria" panose="02040503050406030204" pitchFamily="18" charset="0"/>
              <a:ea typeface="Cambria" panose="02040503050406030204" pitchFamily="18" charset="0"/>
              <a:cs typeface="Arial" panose="020B0604020202020204" pitchFamily="34" charset="0"/>
            </a:endParaRPr>
          </a:p>
        </p:txBody>
      </p:sp>
      <p:sp>
        <p:nvSpPr>
          <p:cNvPr id="2" name="Title Placeholder 1"/>
          <p:cNvSpPr>
            <a:spLocks noGrp="1"/>
          </p:cNvSpPr>
          <p:nvPr>
            <p:ph type="title"/>
          </p:nvPr>
        </p:nvSpPr>
        <p:spPr>
          <a:xfrm>
            <a:off x="-2" y="0"/>
            <a:ext cx="8229600" cy="52002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78582" y="573567"/>
            <a:ext cx="8993981" cy="57131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651082" y="6348249"/>
            <a:ext cx="421481" cy="461665"/>
          </a:xfrm>
          <a:prstGeom prst="rect">
            <a:avLst/>
          </a:prstGeom>
          <a:gradFill>
            <a:gsLst>
              <a:gs pos="100000">
                <a:srgbClr val="2E873B"/>
              </a:gs>
              <a:gs pos="6000">
                <a:schemeClr val="tx2">
                  <a:lumMod val="75000"/>
                </a:schemeClr>
              </a:gs>
            </a:gsLst>
            <a:lin ang="2700000" scaled="1"/>
          </a:gradFill>
          <a:effectLst>
            <a:softEdge rad="0"/>
          </a:effectLst>
        </p:spPr>
        <p:txBody>
          <a:bodyPr vert="horz" lIns="91440" tIns="45720" rIns="91440" bIns="45720" rtlCol="0" anchor="ctr"/>
          <a:lstStyle>
            <a:lvl1pPr algn="r">
              <a:defRPr sz="2000" b="1">
                <a:solidFill>
                  <a:schemeClr val="bg1"/>
                </a:solidFill>
                <a:latin typeface="Cambria" panose="02040503050406030204" pitchFamily="18" charset="0"/>
                <a:ea typeface="Cambria" panose="02040503050406030204" pitchFamily="18" charset="0"/>
              </a:defRPr>
            </a:lvl1pPr>
          </a:lstStyle>
          <a:p>
            <a:fld id="{B6F15528-21DE-4FAA-801E-634DDDAF4B2B}" type="slidenum">
              <a:rPr lang="en-US" smtClean="0"/>
              <a:pPr/>
              <a:t>‹#›</a:t>
            </a:fld>
            <a:endParaRPr lang="en-US" dirty="0"/>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20418" y="3198"/>
            <a:ext cx="1223582" cy="520022"/>
          </a:xfrm>
          <a:prstGeom prst="rect">
            <a:avLst/>
          </a:prstGeom>
        </p:spPr>
      </p:pic>
      <p:grpSp>
        <p:nvGrpSpPr>
          <p:cNvPr id="7" name="Group 6">
            <a:extLst>
              <a:ext uri="{FF2B5EF4-FFF2-40B4-BE49-F238E27FC236}">
                <a16:creationId xmlns:a16="http://schemas.microsoft.com/office/drawing/2014/main" id="{C5103B12-5473-4C56-AB5A-065D2A74B31B}"/>
              </a:ext>
            </a:extLst>
          </p:cNvPr>
          <p:cNvGrpSpPr/>
          <p:nvPr/>
        </p:nvGrpSpPr>
        <p:grpSpPr>
          <a:xfrm>
            <a:off x="78582" y="6348249"/>
            <a:ext cx="8515351" cy="461665"/>
            <a:chOff x="-2" y="6396517"/>
            <a:chExt cx="12192002" cy="461665"/>
          </a:xfrm>
        </p:grpSpPr>
        <p:sp>
          <p:nvSpPr>
            <p:cNvPr id="12" name="Rectangle 11"/>
            <p:cNvSpPr/>
            <p:nvPr userDrawn="1"/>
          </p:nvSpPr>
          <p:spPr>
            <a:xfrm flipH="1">
              <a:off x="0" y="6396517"/>
              <a:ext cx="12192000" cy="461665"/>
            </a:xfrm>
            <a:prstGeom prst="rect">
              <a:avLst/>
            </a:prstGeom>
            <a:gradFill flip="none" rotWithShape="1">
              <a:gsLst>
                <a:gs pos="0">
                  <a:srgbClr val="002060"/>
                </a:gs>
                <a:gs pos="40000">
                  <a:srgbClr val="002060"/>
                </a:gs>
                <a:gs pos="80000">
                  <a:srgbClr val="339933">
                    <a:lumMod val="100000"/>
                  </a:srgbClr>
                </a:gs>
                <a:gs pos="100000">
                  <a:srgbClr val="339933"/>
                </a:gs>
              </a:gsLst>
              <a:lin ang="14400000" scaled="0"/>
              <a:tileRect/>
            </a:gradFill>
            <a:ln w="25400" cap="flat" cmpd="sng" algn="ctr">
              <a:noFill/>
              <a:prstDash val="solid"/>
            </a:ln>
            <a:effectLst/>
          </p:spPr>
          <p:txBody>
            <a:bodyPr rtlCol="0" anchor="ctr"/>
            <a:lstStyle/>
            <a:p>
              <a:pPr algn="l">
                <a:defRPr/>
              </a:pPr>
              <a:endParaRPr lang="en-US" sz="2000" kern="0">
                <a:solidFill>
                  <a:sysClr val="window" lastClr="FFFFFF"/>
                </a:solidFill>
                <a:latin typeface="Cambria" panose="02040503050406030204" pitchFamily="18" charset="0"/>
                <a:ea typeface="Cambria" panose="02040503050406030204" pitchFamily="18" charset="0"/>
              </a:endParaRPr>
            </a:p>
          </p:txBody>
        </p:sp>
        <p:sp>
          <p:nvSpPr>
            <p:cNvPr id="13" name="TextBox 12"/>
            <p:cNvSpPr txBox="1"/>
            <p:nvPr userDrawn="1"/>
          </p:nvSpPr>
          <p:spPr>
            <a:xfrm>
              <a:off x="-2" y="6396517"/>
              <a:ext cx="12192002" cy="400110"/>
            </a:xfrm>
            <a:prstGeom prst="rect">
              <a:avLst/>
            </a:prstGeom>
            <a:noFill/>
          </p:spPr>
          <p:txBody>
            <a:bodyPr wrap="square" rtlCol="0">
              <a:spAutoFit/>
            </a:bodyPr>
            <a:lstStyle/>
            <a:p>
              <a:pPr algn="l"/>
              <a:r>
                <a:rPr lang="en-IN" sz="2000" b="1" i="0" dirty="0" err="1">
                  <a:solidFill>
                    <a:schemeClr val="bg1"/>
                  </a:solidFill>
                  <a:latin typeface="Cambria" panose="02040503050406030204" pitchFamily="18" charset="0"/>
                  <a:ea typeface="Cambria" panose="02040503050406030204" pitchFamily="18" charset="0"/>
                </a:rPr>
                <a:t>Maharatna</a:t>
              </a:r>
              <a:r>
                <a:rPr lang="en-IN" sz="2000" b="1" i="0" dirty="0">
                  <a:solidFill>
                    <a:schemeClr val="bg1"/>
                  </a:solidFill>
                  <a:latin typeface="Cambria" panose="02040503050406030204" pitchFamily="18" charset="0"/>
                  <a:ea typeface="Cambria" panose="02040503050406030204" pitchFamily="18" charset="0"/>
                </a:rPr>
                <a:t> CPSE</a:t>
              </a:r>
            </a:p>
          </p:txBody>
        </p:sp>
      </p:grpSp>
    </p:spTree>
    <p:extLst>
      <p:ext uri="{BB962C8B-B14F-4D97-AF65-F5344CB8AC3E}">
        <p14:creationId xmlns:p14="http://schemas.microsoft.com/office/powerpoint/2010/main" val="16780129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7" r:id="rId13"/>
  </p:sldLayoutIdLst>
  <p:hf hdr="0" ftr="0" dt="0"/>
  <p:txStyles>
    <p:titleStyle>
      <a:lvl1pPr algn="l" defTabSz="914400" rtl="0" eaLnBrk="1" latinLnBrk="0" hangingPunct="1">
        <a:spcBef>
          <a:spcPct val="0"/>
        </a:spcBef>
        <a:buNone/>
        <a:defRPr sz="3600" kern="1200">
          <a:solidFill>
            <a:schemeClr val="bg1"/>
          </a:solidFill>
          <a:latin typeface="Cambria" panose="02040503050406030204" pitchFamily="18" charset="0"/>
          <a:ea typeface="Cambria" panose="02040503050406030204" pitchFamily="18" charset="0"/>
          <a:cs typeface="+mj-cs"/>
        </a:defRPr>
      </a:lvl1pPr>
    </p:titleStyle>
    <p:bodyStyle>
      <a:lvl1pPr marL="342900" indent="-342900" algn="l" defTabSz="914400" rtl="0" eaLnBrk="1" latinLnBrk="0" hangingPunct="1">
        <a:spcBef>
          <a:spcPct val="20000"/>
        </a:spcBef>
        <a:buFont typeface="Wingdings" panose="05000000000000000000" pitchFamily="2" charset="2"/>
        <a:buChar char="v"/>
        <a:defRPr sz="3200" kern="1200">
          <a:solidFill>
            <a:schemeClr val="tx1"/>
          </a:solidFill>
          <a:latin typeface="Cambria" panose="02040503050406030204" pitchFamily="18" charset="0"/>
          <a:ea typeface="Cambria" panose="02040503050406030204" pitchFamily="18" charset="0"/>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spcBef>
          <a:spcPct val="20000"/>
        </a:spcBef>
        <a:buFont typeface="Courier New" panose="02070309020205020404" pitchFamily="49" charset="0"/>
        <a:buChar char="o"/>
        <a:defRPr sz="24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Om%20dated%2003-08-2022%20(2).pd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SOP_Regulations_2012-25ep-notification.pdf"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964B-16E7-4278-B5F5-C3A88EBE06C1}"/>
              </a:ext>
            </a:extLst>
          </p:cNvPr>
          <p:cNvSpPr>
            <a:spLocks noGrp="1"/>
          </p:cNvSpPr>
          <p:nvPr>
            <p:ph type="ctrTitle"/>
          </p:nvPr>
        </p:nvSpPr>
        <p:spPr>
          <a:xfrm>
            <a:off x="228601" y="609600"/>
            <a:ext cx="8633222" cy="3451225"/>
          </a:xfrm>
        </p:spPr>
        <p:txBody>
          <a:bodyPr/>
          <a:lstStyle/>
          <a:p>
            <a:pPr algn="ctr"/>
            <a:r>
              <a:rPr lang="en-US" b="1" dirty="0">
                <a:solidFill>
                  <a:schemeClr val="tx1"/>
                </a:solidFill>
              </a:rPr>
              <a:t>Public hearing on Draft Central Electricity Regulatory Commission </a:t>
            </a:r>
            <a:r>
              <a:rPr lang="en-US" b="1" i="1" dirty="0">
                <a:solidFill>
                  <a:schemeClr val="tx1"/>
                </a:solidFill>
              </a:rPr>
              <a:t>(Terms and Conditions of Tariff) </a:t>
            </a:r>
            <a:br>
              <a:rPr lang="en-US" b="1" i="1" dirty="0">
                <a:solidFill>
                  <a:schemeClr val="tx1"/>
                </a:solidFill>
              </a:rPr>
            </a:br>
            <a:r>
              <a:rPr lang="en-US" b="1" i="1" dirty="0">
                <a:solidFill>
                  <a:schemeClr val="tx1"/>
                </a:solidFill>
              </a:rPr>
              <a:t>(Third Amendment) </a:t>
            </a:r>
            <a:br>
              <a:rPr lang="en-US" b="1" dirty="0">
                <a:solidFill>
                  <a:schemeClr val="tx1"/>
                </a:solidFill>
              </a:rPr>
            </a:br>
            <a:r>
              <a:rPr lang="en-US" b="1" dirty="0">
                <a:solidFill>
                  <a:schemeClr val="tx1"/>
                </a:solidFill>
              </a:rPr>
              <a:t>Regulations, 2022</a:t>
            </a:r>
            <a:br>
              <a:rPr lang="en-US" b="1" dirty="0">
                <a:solidFill>
                  <a:schemeClr val="tx1"/>
                </a:solidFill>
              </a:rPr>
            </a:br>
            <a:r>
              <a:rPr lang="en-US" i="1" dirty="0">
                <a:solidFill>
                  <a:schemeClr val="tx1"/>
                </a:solidFill>
              </a:rPr>
              <a:t>(23</a:t>
            </a:r>
            <a:r>
              <a:rPr lang="en-US" i="1" baseline="30000" dirty="0">
                <a:solidFill>
                  <a:schemeClr val="tx1"/>
                </a:solidFill>
              </a:rPr>
              <a:t>rd</a:t>
            </a:r>
            <a:r>
              <a:rPr lang="en-US" i="1" dirty="0">
                <a:solidFill>
                  <a:schemeClr val="tx1"/>
                </a:solidFill>
              </a:rPr>
              <a:t> November 2022)</a:t>
            </a:r>
          </a:p>
        </p:txBody>
      </p:sp>
      <p:sp>
        <p:nvSpPr>
          <p:cNvPr id="4" name="Slide Number Placeholder 3">
            <a:extLst>
              <a:ext uri="{FF2B5EF4-FFF2-40B4-BE49-F238E27FC236}">
                <a16:creationId xmlns:a16="http://schemas.microsoft.com/office/drawing/2014/main" id="{89408C27-37E7-4D61-9580-16FBBB884897}"/>
              </a:ext>
            </a:extLst>
          </p:cNvPr>
          <p:cNvSpPr>
            <a:spLocks noGrp="1"/>
          </p:cNvSpPr>
          <p:nvPr>
            <p:ph type="sldNum" sz="quarter" idx="12"/>
          </p:nvPr>
        </p:nvSpPr>
        <p:spPr/>
        <p:txBody>
          <a:bodyPr/>
          <a:lstStyle/>
          <a:p>
            <a:fld id="{B6F15528-21DE-4FAA-801E-634DDDAF4B2B}" type="slidenum">
              <a:rPr lang="en-US" smtClean="0"/>
              <a:pPr/>
              <a:t>1</a:t>
            </a:fld>
            <a:endParaRPr lang="en-US"/>
          </a:p>
        </p:txBody>
      </p:sp>
      <p:sp>
        <p:nvSpPr>
          <p:cNvPr id="5" name="Title 1">
            <a:extLst>
              <a:ext uri="{FF2B5EF4-FFF2-40B4-BE49-F238E27FC236}">
                <a16:creationId xmlns:a16="http://schemas.microsoft.com/office/drawing/2014/main" id="{9B744E07-1438-46F9-B717-D6BDCDACE863}"/>
              </a:ext>
            </a:extLst>
          </p:cNvPr>
          <p:cNvSpPr txBox="1">
            <a:spLocks/>
          </p:cNvSpPr>
          <p:nvPr/>
        </p:nvSpPr>
        <p:spPr>
          <a:xfrm>
            <a:off x="0" y="3657600"/>
            <a:ext cx="9068990" cy="345122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kern="1200">
                <a:solidFill>
                  <a:schemeClr val="bg1"/>
                </a:solidFill>
                <a:latin typeface="Cambria" panose="02040503050406030204" pitchFamily="18" charset="0"/>
                <a:ea typeface="Cambria" panose="02040503050406030204" pitchFamily="18" charset="0"/>
                <a:cs typeface="+mj-cs"/>
              </a:defRPr>
            </a:lvl1pPr>
          </a:lstStyle>
          <a:p>
            <a:pPr algn="ctr"/>
            <a:r>
              <a:rPr lang="en-US" sz="2400" b="1" i="1" dirty="0">
                <a:solidFill>
                  <a:schemeClr val="tx1"/>
                </a:solidFill>
              </a:rPr>
              <a:t>Comments from </a:t>
            </a:r>
          </a:p>
          <a:p>
            <a:pPr algn="ctr"/>
            <a:r>
              <a:rPr lang="en-IN" sz="3200" b="1" dirty="0">
                <a:solidFill>
                  <a:schemeClr val="tx1"/>
                </a:solidFill>
              </a:rPr>
              <a:t>P</a:t>
            </a:r>
            <a:r>
              <a:rPr lang="en-US" sz="3200" b="1" dirty="0">
                <a:solidFill>
                  <a:schemeClr val="tx1"/>
                </a:solidFill>
              </a:rPr>
              <a:t>OWER GRID CORPORATION OF INDIA LIMITED</a:t>
            </a:r>
          </a:p>
        </p:txBody>
      </p:sp>
    </p:spTree>
    <p:extLst>
      <p:ext uri="{BB962C8B-B14F-4D97-AF65-F5344CB8AC3E}">
        <p14:creationId xmlns:p14="http://schemas.microsoft.com/office/powerpoint/2010/main" val="2861192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9408C27-37E7-4D61-9580-16FBBB884897}"/>
              </a:ext>
            </a:extLst>
          </p:cNvPr>
          <p:cNvSpPr>
            <a:spLocks noGrp="1"/>
          </p:cNvSpPr>
          <p:nvPr>
            <p:ph type="sldNum" sz="quarter" idx="12"/>
          </p:nvPr>
        </p:nvSpPr>
        <p:spPr/>
        <p:txBody>
          <a:bodyPr/>
          <a:lstStyle/>
          <a:p>
            <a:fld id="{B6F15528-21DE-4FAA-801E-634DDDAF4B2B}" type="slidenum">
              <a:rPr lang="en-US" smtClean="0"/>
              <a:pPr/>
              <a:t>2</a:t>
            </a:fld>
            <a:endParaRPr lang="en-US"/>
          </a:p>
        </p:txBody>
      </p:sp>
      <p:graphicFrame>
        <p:nvGraphicFramePr>
          <p:cNvPr id="3" name="Table 2">
            <a:extLst>
              <a:ext uri="{FF2B5EF4-FFF2-40B4-BE49-F238E27FC236}">
                <a16:creationId xmlns:a16="http://schemas.microsoft.com/office/drawing/2014/main" id="{CCEB6305-3D53-4E2C-900B-324EAD8C5A53}"/>
              </a:ext>
            </a:extLst>
          </p:cNvPr>
          <p:cNvGraphicFramePr>
            <a:graphicFrameLocks noGrp="1"/>
          </p:cNvGraphicFramePr>
          <p:nvPr>
            <p:extLst>
              <p:ext uri="{D42A27DB-BD31-4B8C-83A1-F6EECF244321}">
                <p14:modId xmlns:p14="http://schemas.microsoft.com/office/powerpoint/2010/main" val="1134992137"/>
              </p:ext>
            </p:extLst>
          </p:nvPr>
        </p:nvGraphicFramePr>
        <p:xfrm>
          <a:off x="35718" y="676008"/>
          <a:ext cx="9072564" cy="6133906"/>
        </p:xfrm>
        <a:graphic>
          <a:graphicData uri="http://schemas.openxmlformats.org/drawingml/2006/table">
            <a:tbl>
              <a:tblPr firstRow="1" bandRow="1">
                <a:tableStyleId>{5C22544A-7EE6-4342-B048-85BDC9FD1C3A}</a:tableStyleId>
              </a:tblPr>
              <a:tblGrid>
                <a:gridCol w="4339052">
                  <a:extLst>
                    <a:ext uri="{9D8B030D-6E8A-4147-A177-3AD203B41FA5}">
                      <a16:colId xmlns:a16="http://schemas.microsoft.com/office/drawing/2014/main" val="1584640269"/>
                    </a:ext>
                  </a:extLst>
                </a:gridCol>
                <a:gridCol w="4733512">
                  <a:extLst>
                    <a:ext uri="{9D8B030D-6E8A-4147-A177-3AD203B41FA5}">
                      <a16:colId xmlns:a16="http://schemas.microsoft.com/office/drawing/2014/main" val="684067552"/>
                    </a:ext>
                  </a:extLst>
                </a:gridCol>
              </a:tblGrid>
              <a:tr h="555929">
                <a:tc>
                  <a:txBody>
                    <a:bodyPr/>
                    <a:lstStyle/>
                    <a:p>
                      <a:pPr marL="0" marR="0" algn="just">
                        <a:lnSpc>
                          <a:spcPct val="107000"/>
                        </a:lnSpc>
                        <a:spcBef>
                          <a:spcPts val="0"/>
                        </a:spcBef>
                        <a:spcAft>
                          <a:spcPts val="0"/>
                        </a:spcAft>
                      </a:pPr>
                      <a:r>
                        <a:rPr lang="en-IN" sz="1800" b="1" dirty="0">
                          <a:effectLst/>
                          <a:latin typeface="Arial" panose="020B0604020202020204" pitchFamily="34" charset="0"/>
                          <a:ea typeface="Calibri" panose="020F0502020204030204" pitchFamily="34" charset="0"/>
                          <a:cs typeface="Arial" panose="020B0604020202020204" pitchFamily="34" charset="0"/>
                        </a:rPr>
                        <a:t>Description of Clause in Draft Regulation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r>
                        <a:rPr lang="en-IN" sz="1800" b="1">
                          <a:effectLst/>
                          <a:latin typeface="Arial" panose="020B0604020202020204" pitchFamily="34" charset="0"/>
                          <a:ea typeface="Calibri" panose="020F0502020204030204" pitchFamily="34" charset="0"/>
                          <a:cs typeface="Arial" panose="020B0604020202020204" pitchFamily="34" charset="0"/>
                        </a:rPr>
                        <a:t>Modification proposed</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74937848"/>
                  </a:ext>
                </a:extLst>
              </a:tr>
              <a:tr h="5568184">
                <a:tc>
                  <a:txBody>
                    <a:bodyPr/>
                    <a:lstStyle/>
                    <a:p>
                      <a:pPr marL="0" marR="0" algn="just">
                        <a:lnSpc>
                          <a:spcPct val="107000"/>
                        </a:lnSpc>
                        <a:spcBef>
                          <a:spcPts val="0"/>
                        </a:spcBef>
                        <a:spcAft>
                          <a:spcPts val="0"/>
                        </a:spcAft>
                      </a:pPr>
                      <a:r>
                        <a:rPr lang="en-IN" sz="2000" b="1" i="1" dirty="0">
                          <a:effectLst/>
                          <a:latin typeface="Arial" panose="020B0604020202020204" pitchFamily="34" charset="0"/>
                          <a:ea typeface="Calibri" panose="020F0502020204030204" pitchFamily="34" charset="0"/>
                          <a:cs typeface="Arial" panose="020B0604020202020204" pitchFamily="34" charset="0"/>
                        </a:rPr>
                        <a:t>Appendix-II</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1000" i="1" dirty="0">
                          <a:effectLst/>
                          <a:latin typeface="Arial" panose="020B0604020202020204" pitchFamily="34" charset="0"/>
                          <a:ea typeface="Calibri" panose="020F050202020403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(4) (iii) Shut down availed for shifting of Transmission Line for Project(s) of </a:t>
                      </a:r>
                      <a:r>
                        <a:rPr lang="en-IN" sz="2000" b="1" i="1" dirty="0">
                          <a:effectLst/>
                          <a:latin typeface="Arial" panose="020B0604020202020204" pitchFamily="34" charset="0"/>
                          <a:ea typeface="Calibri" panose="020F0502020204030204" pitchFamily="34" charset="0"/>
                          <a:cs typeface="Arial" panose="020B0604020202020204" pitchFamily="34" charset="0"/>
                        </a:rPr>
                        <a:t>NHAI, Railways and Border Road Organisation</a:t>
                      </a:r>
                      <a:r>
                        <a:rPr lang="en-IN" sz="2000" i="1" dirty="0">
                          <a:effectLst/>
                          <a:latin typeface="Arial" panose="020B0604020202020204" pitchFamily="34" charset="0"/>
                          <a:ea typeface="Calibri" panose="020F0502020204030204" pitchFamily="34" charset="0"/>
                          <a:cs typeface="Arial" panose="020B0604020202020204" pitchFamily="34" charset="0"/>
                        </a:rPr>
                        <a:t>. Member Secretary, RPC may restrict the deemed availability period to that considered reasonable by him for the work</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Involved.</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0"/>
                        </a:spcAft>
                      </a:pPr>
                      <a:endParaRPr lang="en-IN" sz="2000" i="1"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Provided that such deemed availability shall be considered only for the period for which DICs are not affected by the shutdown of the such transmission Line.”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r>
                        <a:rPr lang="en-IN" sz="2000" b="1" i="1" dirty="0">
                          <a:effectLst/>
                          <a:latin typeface="Arial" panose="020B0604020202020204" pitchFamily="34" charset="0"/>
                          <a:ea typeface="Calibri" panose="020F0502020204030204" pitchFamily="34" charset="0"/>
                          <a:cs typeface="Arial" panose="020B0604020202020204" pitchFamily="34" charset="0"/>
                        </a:rPr>
                        <a:t>Appendix-II</a:t>
                      </a:r>
                      <a:endParaRPr lang="en-US" sz="2000" b="1" i="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1000" i="1" dirty="0">
                          <a:effectLst/>
                          <a:latin typeface="Arial" panose="020B0604020202020204" pitchFamily="34" charset="0"/>
                          <a:ea typeface="Calibri" panose="020F0502020204030204" pitchFamily="34" charset="0"/>
                          <a:cs typeface="Arial" panose="020B0604020202020204" pitchFamily="34" charset="0"/>
                        </a:rPr>
                        <a:t>…………</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(4) (iii) Shut down availed for shifting of Transmission Line for </a:t>
                      </a:r>
                      <a:r>
                        <a:rPr lang="en-IN" sz="2000" b="1" i="1" u="sng" dirty="0">
                          <a:solidFill>
                            <a:srgbClr val="C00000"/>
                          </a:solidFill>
                          <a:effectLst/>
                          <a:latin typeface="Arial" panose="020B0604020202020204" pitchFamily="34" charset="0"/>
                          <a:ea typeface="Calibri" panose="020F0502020204030204" pitchFamily="34" charset="0"/>
                          <a:cs typeface="Arial" panose="020B0604020202020204" pitchFamily="34" charset="0"/>
                        </a:rPr>
                        <a:t>all national importance infrastructure projects of NHAI, Railways, Border Road Organisation, organizations/ departments of central/ state Govts. etc</a:t>
                      </a:r>
                      <a:r>
                        <a:rPr lang="en-IN" sz="2000" i="1" dirty="0">
                          <a:effectLst/>
                          <a:latin typeface="Arial" panose="020B0604020202020204" pitchFamily="34" charset="0"/>
                          <a:ea typeface="Calibri" panose="020F0502020204030204" pitchFamily="34" charset="0"/>
                          <a:cs typeface="Arial" panose="020B0604020202020204" pitchFamily="34" charset="0"/>
                        </a:rPr>
                        <a:t>. Member Secretary, RPC may restrict the deemed availability period to that considered reasonable by him for the work involved.</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i="1" dirty="0">
                          <a:effectLst/>
                          <a:latin typeface="Arial" panose="020B0604020202020204" pitchFamily="34" charset="0"/>
                          <a:ea typeface="Calibri" panose="020F0502020204030204" pitchFamily="34" charset="0"/>
                          <a:cs typeface="Arial" panose="020B0604020202020204" pitchFamily="34" charset="0"/>
                        </a:rPr>
                        <a:t>Provided that such deemed availability shall be considered only for the period for which DICs are not affected by the shutdown of the such transmission Line.”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1578086"/>
                  </a:ext>
                </a:extLst>
              </a:tr>
            </a:tbl>
          </a:graphicData>
        </a:graphic>
      </p:graphicFrame>
    </p:spTree>
    <p:extLst>
      <p:ext uri="{BB962C8B-B14F-4D97-AF65-F5344CB8AC3E}">
        <p14:creationId xmlns:p14="http://schemas.microsoft.com/office/powerpoint/2010/main" val="16814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8857-BA4E-4906-88CD-D2F05EB13356}"/>
              </a:ext>
            </a:extLst>
          </p:cNvPr>
          <p:cNvSpPr>
            <a:spLocks noGrp="1"/>
          </p:cNvSpPr>
          <p:nvPr>
            <p:ph type="title"/>
          </p:nvPr>
        </p:nvSpPr>
        <p:spPr/>
        <p:txBody>
          <a:bodyPr/>
          <a:lstStyle/>
          <a:p>
            <a:r>
              <a:rPr lang="en-IN" sz="2400" dirty="0"/>
              <a:t>Justification:</a:t>
            </a:r>
          </a:p>
        </p:txBody>
      </p:sp>
      <p:sp>
        <p:nvSpPr>
          <p:cNvPr id="4" name="Slide Number Placeholder 3">
            <a:extLst>
              <a:ext uri="{FF2B5EF4-FFF2-40B4-BE49-F238E27FC236}">
                <a16:creationId xmlns:a16="http://schemas.microsoft.com/office/drawing/2014/main" id="{A2C70F2C-1A56-48B1-9F16-361731846758}"/>
              </a:ext>
            </a:extLst>
          </p:cNvPr>
          <p:cNvSpPr>
            <a:spLocks noGrp="1"/>
          </p:cNvSpPr>
          <p:nvPr>
            <p:ph type="sldNum" sz="quarter" idx="12"/>
          </p:nvPr>
        </p:nvSpPr>
        <p:spPr/>
        <p:txBody>
          <a:bodyPr/>
          <a:lstStyle/>
          <a:p>
            <a:fld id="{B6F15528-21DE-4FAA-801E-634DDDAF4B2B}" type="slidenum">
              <a:rPr lang="en-US" sz="1400" smtClean="0"/>
              <a:pPr/>
              <a:t>3</a:t>
            </a:fld>
            <a:endParaRPr lang="en-US" sz="1400" dirty="0"/>
          </a:p>
        </p:txBody>
      </p:sp>
      <p:sp>
        <p:nvSpPr>
          <p:cNvPr id="3" name="TextBox 2">
            <a:extLst>
              <a:ext uri="{FF2B5EF4-FFF2-40B4-BE49-F238E27FC236}">
                <a16:creationId xmlns:a16="http://schemas.microsoft.com/office/drawing/2014/main" id="{97394DFD-1FF3-4424-8F9C-8EE26E2B618D}"/>
              </a:ext>
            </a:extLst>
          </p:cNvPr>
          <p:cNvSpPr txBox="1"/>
          <p:nvPr/>
        </p:nvSpPr>
        <p:spPr>
          <a:xfrm>
            <a:off x="304800" y="685800"/>
            <a:ext cx="8610600" cy="5293757"/>
          </a:xfrm>
          <a:prstGeom prst="rect">
            <a:avLst/>
          </a:prstGeom>
          <a:noFill/>
        </p:spPr>
        <p:txBody>
          <a:bodyPr wrap="square" rtlCol="0">
            <a:spAutoFit/>
          </a:bodyPr>
          <a:lstStyle/>
          <a:p>
            <a:endParaRPr lang="en-IN" dirty="0"/>
          </a:p>
          <a:p>
            <a:pPr algn="just"/>
            <a:r>
              <a:rPr lang="en-IN" sz="2000" dirty="0">
                <a:latin typeface="Arial" panose="020B0604020202020204" pitchFamily="34" charset="0"/>
                <a:cs typeface="Arial" panose="020B0604020202020204" pitchFamily="34" charset="0"/>
              </a:rPr>
              <a:t>As per </a:t>
            </a:r>
            <a:r>
              <a:rPr lang="en-IN" sz="2000" dirty="0" err="1">
                <a:latin typeface="Arial" panose="020B0604020202020204" pitchFamily="34" charset="0"/>
                <a:cs typeface="Arial" panose="020B0604020202020204" pitchFamily="34" charset="0"/>
                <a:hlinkClick r:id="rId2" action="ppaction://hlinkfile"/>
              </a:rPr>
              <a:t>MoP</a:t>
            </a:r>
            <a:r>
              <a:rPr lang="en-IN" sz="2000" dirty="0">
                <a:latin typeface="Arial" panose="020B0604020202020204" pitchFamily="34" charset="0"/>
                <a:cs typeface="Arial" panose="020B0604020202020204" pitchFamily="34" charset="0"/>
                <a:hlinkClick r:id="rId2" action="ppaction://hlinkfile"/>
              </a:rPr>
              <a:t> letter 03.08.2022</a:t>
            </a:r>
            <a:r>
              <a:rPr lang="en-IN" sz="2000" dirty="0">
                <a:latin typeface="Arial" panose="020B0604020202020204" pitchFamily="34" charset="0"/>
                <a:cs typeface="Arial" panose="020B0604020202020204" pitchFamily="34" charset="0"/>
              </a:rPr>
              <a:t>, it was mentioned that RPC Secretariat shall provide deemed availability certificate for the shutdown period availed by transmission licensees (both RTM and TBCB) for shifting of their Inter State Transmission System (ISTS) lines for </a:t>
            </a:r>
            <a:r>
              <a:rPr lang="en-IN" sz="2000" b="1" dirty="0">
                <a:latin typeface="Arial" panose="020B0604020202020204" pitchFamily="34" charset="0"/>
                <a:cs typeface="Arial" panose="020B0604020202020204" pitchFamily="34" charset="0"/>
              </a:rPr>
              <a:t>all national importance infrastructure projects</a:t>
            </a:r>
            <a:r>
              <a:rPr lang="en-IN" sz="2000" dirty="0">
                <a:latin typeface="Arial" panose="020B0604020202020204" pitchFamily="34" charset="0"/>
                <a:cs typeface="Arial" panose="020B0604020202020204" pitchFamily="34" charset="0"/>
              </a:rPr>
              <a:t> of NHAI, Railways, BRO etc.</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Apart from projects of NHAI, Railways, BRO, diversion of ISTS lines are also being done for various other important  infrastructural projects of departments/ organization of Centre/ State authorities like Bundelkhand Expressway/ </a:t>
            </a:r>
            <a:r>
              <a:rPr lang="en-IN" sz="2000" dirty="0" err="1">
                <a:latin typeface="Arial" panose="020B0604020202020204" pitchFamily="34" charset="0"/>
                <a:cs typeface="Arial" panose="020B0604020202020204" pitchFamily="34" charset="0"/>
              </a:rPr>
              <a:t>Purvanchal</a:t>
            </a:r>
            <a:r>
              <a:rPr lang="en-IN" sz="2000" dirty="0">
                <a:latin typeface="Arial" panose="020B0604020202020204" pitchFamily="34" charset="0"/>
                <a:cs typeface="Arial" panose="020B0604020202020204" pitchFamily="34" charset="0"/>
              </a:rPr>
              <a:t> expressway by Uttar Pradesh Expressways Industrial Development Authority (UPEIDA), MCD in Delhi, High Speed Rail projects by National High Speed Rail Corporation Limited (NHSRCL), etc. ,</a:t>
            </a:r>
            <a:r>
              <a:rPr lang="en-IN" sz="2000" b="1" dirty="0">
                <a:latin typeface="Arial" panose="020B0604020202020204" pitchFamily="34" charset="0"/>
                <a:cs typeface="Arial" panose="020B0604020202020204" pitchFamily="34" charset="0"/>
              </a:rPr>
              <a:t>Therefore</a:t>
            </a:r>
            <a:r>
              <a:rPr lang="en-IN" sz="2000"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it is proposed that instead of restricting proposed provision regrading deemed availability to specific organization , the same may be provided for all such important infrastructure projects. </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790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8857-BA4E-4906-88CD-D2F05EB13356}"/>
              </a:ext>
            </a:extLst>
          </p:cNvPr>
          <p:cNvSpPr>
            <a:spLocks noGrp="1"/>
          </p:cNvSpPr>
          <p:nvPr>
            <p:ph type="title"/>
          </p:nvPr>
        </p:nvSpPr>
        <p:spPr/>
        <p:txBody>
          <a:bodyPr/>
          <a:lstStyle/>
          <a:p>
            <a:endParaRPr lang="en-IN" sz="2400" dirty="0"/>
          </a:p>
        </p:txBody>
      </p:sp>
      <p:sp>
        <p:nvSpPr>
          <p:cNvPr id="4" name="Slide Number Placeholder 3">
            <a:extLst>
              <a:ext uri="{FF2B5EF4-FFF2-40B4-BE49-F238E27FC236}">
                <a16:creationId xmlns:a16="http://schemas.microsoft.com/office/drawing/2014/main" id="{A2C70F2C-1A56-48B1-9F16-361731846758}"/>
              </a:ext>
            </a:extLst>
          </p:cNvPr>
          <p:cNvSpPr>
            <a:spLocks noGrp="1"/>
          </p:cNvSpPr>
          <p:nvPr>
            <p:ph type="sldNum" sz="quarter" idx="12"/>
          </p:nvPr>
        </p:nvSpPr>
        <p:spPr/>
        <p:txBody>
          <a:bodyPr/>
          <a:lstStyle/>
          <a:p>
            <a:fld id="{B6F15528-21DE-4FAA-801E-634DDDAF4B2B}" type="slidenum">
              <a:rPr lang="en-US" sz="1400" smtClean="0"/>
              <a:pPr/>
              <a:t>4</a:t>
            </a:fld>
            <a:endParaRPr lang="en-US" sz="1400" dirty="0"/>
          </a:p>
        </p:txBody>
      </p:sp>
      <p:graphicFrame>
        <p:nvGraphicFramePr>
          <p:cNvPr id="7" name="Table 6">
            <a:extLst>
              <a:ext uri="{FF2B5EF4-FFF2-40B4-BE49-F238E27FC236}">
                <a16:creationId xmlns:a16="http://schemas.microsoft.com/office/drawing/2014/main" id="{74B832A3-7B97-4BF6-916E-27B98875FFF1}"/>
              </a:ext>
            </a:extLst>
          </p:cNvPr>
          <p:cNvGraphicFramePr>
            <a:graphicFrameLocks noGrp="1"/>
          </p:cNvGraphicFramePr>
          <p:nvPr>
            <p:extLst>
              <p:ext uri="{D42A27DB-BD31-4B8C-83A1-F6EECF244321}">
                <p14:modId xmlns:p14="http://schemas.microsoft.com/office/powerpoint/2010/main" val="1282437076"/>
              </p:ext>
            </p:extLst>
          </p:nvPr>
        </p:nvGraphicFramePr>
        <p:xfrm>
          <a:off x="29856" y="609601"/>
          <a:ext cx="9084287" cy="5643822"/>
        </p:xfrm>
        <a:graphic>
          <a:graphicData uri="http://schemas.openxmlformats.org/drawingml/2006/table">
            <a:tbl>
              <a:tblPr firstRow="1" bandRow="1">
                <a:tableStyleId>{5C22544A-7EE6-4342-B048-85BDC9FD1C3A}</a:tableStyleId>
              </a:tblPr>
              <a:tblGrid>
                <a:gridCol w="4770744">
                  <a:extLst>
                    <a:ext uri="{9D8B030D-6E8A-4147-A177-3AD203B41FA5}">
                      <a16:colId xmlns:a16="http://schemas.microsoft.com/office/drawing/2014/main" val="1584640269"/>
                    </a:ext>
                  </a:extLst>
                </a:gridCol>
                <a:gridCol w="4313543">
                  <a:extLst>
                    <a:ext uri="{9D8B030D-6E8A-4147-A177-3AD203B41FA5}">
                      <a16:colId xmlns:a16="http://schemas.microsoft.com/office/drawing/2014/main" val="684067552"/>
                    </a:ext>
                  </a:extLst>
                </a:gridCol>
              </a:tblGrid>
              <a:tr h="267202">
                <a:tc>
                  <a:txBody>
                    <a:bodyPr/>
                    <a:lstStyle/>
                    <a:p>
                      <a:pPr marL="0" marR="0" algn="just">
                        <a:lnSpc>
                          <a:spcPct val="107000"/>
                        </a:lnSpc>
                        <a:spcBef>
                          <a:spcPts val="0"/>
                        </a:spcBef>
                        <a:spcAft>
                          <a:spcPts val="0"/>
                        </a:spcAft>
                      </a:pPr>
                      <a:r>
                        <a:rPr lang="en-IN" sz="1800" b="1" dirty="0">
                          <a:effectLst/>
                          <a:latin typeface="Arial" panose="020B0604020202020204" pitchFamily="34" charset="0"/>
                          <a:ea typeface="Calibri" panose="020F0502020204030204" pitchFamily="34" charset="0"/>
                          <a:cs typeface="Arial" panose="020B0604020202020204" pitchFamily="34" charset="0"/>
                        </a:rPr>
                        <a:t>Description of Clause in Draft Regulation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r>
                        <a:rPr lang="en-IN" sz="1800" b="1" dirty="0">
                          <a:effectLst/>
                          <a:latin typeface="Arial" panose="020B0604020202020204" pitchFamily="34" charset="0"/>
                          <a:ea typeface="Calibri" panose="020F0502020204030204" pitchFamily="34" charset="0"/>
                          <a:cs typeface="Arial" panose="020B0604020202020204" pitchFamily="34" charset="0"/>
                        </a:rPr>
                        <a:t>Modification proposed</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74937848"/>
                  </a:ext>
                </a:extLst>
              </a:tr>
              <a:tr h="5371597">
                <a:tc>
                  <a:txBody>
                    <a:bodyPr/>
                    <a:lstStyle/>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3.1 Provisos to sub-clause (ii) to Clause (5) under Appendix-II of the Principal Regulations shall be deleted.</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3.2 New sub-clause (iii) shall be added after sub-clause (ii) of Clause (5) under Appendix-II of the Principal Regulations as under:</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“(iii) The outage period which can be excluded for the purpose of sub-clauses (</a:t>
                      </a:r>
                      <a:r>
                        <a:rPr lang="en-IN" sz="2000" dirty="0" err="1">
                          <a:effectLst/>
                          <a:latin typeface="Arial" panose="020B0604020202020204" pitchFamily="34" charset="0"/>
                          <a:ea typeface="Calibri" panose="020F0502020204030204" pitchFamily="34" charset="0"/>
                          <a:cs typeface="Arial" panose="020B0604020202020204" pitchFamily="34" charset="0"/>
                        </a:rPr>
                        <a:t>i</a:t>
                      </a:r>
                      <a:r>
                        <a:rPr lang="en-IN" sz="2000" dirty="0">
                          <a:effectLst/>
                          <a:latin typeface="Arial" panose="020B0604020202020204" pitchFamily="34" charset="0"/>
                          <a:ea typeface="Calibri" panose="020F0502020204030204" pitchFamily="34" charset="0"/>
                          <a:cs typeface="Arial" panose="020B0604020202020204" pitchFamily="34" charset="0"/>
                        </a:rPr>
                        <a:t>) and (ii) of this clause shall be declared as under:</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a) Maximum </a:t>
                      </a:r>
                      <a:r>
                        <a:rPr lang="en-IN" sz="2000" dirty="0" err="1">
                          <a:effectLst/>
                          <a:latin typeface="Arial" panose="020B0604020202020204" pitchFamily="34" charset="0"/>
                          <a:ea typeface="Calibri" panose="020F0502020204030204" pitchFamily="34" charset="0"/>
                          <a:cs typeface="Arial" panose="020B0604020202020204" pitchFamily="34" charset="0"/>
                        </a:rPr>
                        <a:t>upto</a:t>
                      </a:r>
                      <a:r>
                        <a:rPr lang="en-IN" sz="2000" dirty="0">
                          <a:effectLst/>
                          <a:latin typeface="Arial" panose="020B0604020202020204" pitchFamily="34" charset="0"/>
                          <a:ea typeface="Calibri" panose="020F0502020204030204" pitchFamily="34" charset="0"/>
                          <a:cs typeface="Arial" panose="020B0604020202020204" pitchFamily="34" charset="0"/>
                        </a:rPr>
                        <a:t> one month by Member Secretary, RPC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endParaRPr lang="en-IN"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IN"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IN"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IN"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“(iii) The outage period which can be excluded for the purpose of sub-clauses (</a:t>
                      </a:r>
                      <a:r>
                        <a:rPr lang="en-IN" sz="2000" dirty="0" err="1">
                          <a:effectLst/>
                          <a:latin typeface="Arial" panose="020B0604020202020204" pitchFamily="34" charset="0"/>
                          <a:ea typeface="Calibri" panose="020F0502020204030204" pitchFamily="34" charset="0"/>
                          <a:cs typeface="Arial" panose="020B0604020202020204" pitchFamily="34" charset="0"/>
                        </a:rPr>
                        <a:t>i</a:t>
                      </a:r>
                      <a:r>
                        <a:rPr lang="en-IN" sz="2000" dirty="0">
                          <a:effectLst/>
                          <a:latin typeface="Arial" panose="020B0604020202020204" pitchFamily="34" charset="0"/>
                          <a:ea typeface="Calibri" panose="020F0502020204030204" pitchFamily="34" charset="0"/>
                          <a:cs typeface="Arial" panose="020B0604020202020204" pitchFamily="34" charset="0"/>
                        </a:rPr>
                        <a:t>) and (ii) of this clause shall be declared as under:</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a) Maximum </a:t>
                      </a:r>
                      <a:r>
                        <a:rPr lang="en-IN" sz="2000" dirty="0" err="1">
                          <a:effectLst/>
                          <a:latin typeface="Arial" panose="020B0604020202020204" pitchFamily="34" charset="0"/>
                          <a:ea typeface="Calibri" panose="020F0502020204030204" pitchFamily="34" charset="0"/>
                          <a:cs typeface="Arial" panose="020B0604020202020204" pitchFamily="34" charset="0"/>
                        </a:rPr>
                        <a:t>upto</a:t>
                      </a:r>
                      <a:r>
                        <a:rPr lang="en-IN" sz="2000" dirty="0">
                          <a:effectLst/>
                          <a:latin typeface="Arial" panose="020B0604020202020204" pitchFamily="34" charset="0"/>
                          <a:ea typeface="Calibri" panose="020F0502020204030204" pitchFamily="34" charset="0"/>
                          <a:cs typeface="Arial" panose="020B0604020202020204" pitchFamily="34" charset="0"/>
                        </a:rPr>
                        <a:t> </a:t>
                      </a:r>
                      <a:r>
                        <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three</a:t>
                      </a:r>
                      <a:r>
                        <a:rPr lang="en-IN" sz="2000" dirty="0">
                          <a:effectLst/>
                          <a:latin typeface="Arial" panose="020B0604020202020204" pitchFamily="34" charset="0"/>
                          <a:ea typeface="Calibri" panose="020F0502020204030204" pitchFamily="34" charset="0"/>
                          <a:cs typeface="Arial" panose="020B0604020202020204" pitchFamily="34" charset="0"/>
                        </a:rPr>
                        <a:t> month by Member Secretary, RPC. </a:t>
                      </a:r>
                      <a:r>
                        <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Provided that in case of any disagreement with the transmission licensee regarding reason for outage, same may be referred to Chairperson CEA within 30 days.</a:t>
                      </a:r>
                      <a:endPar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1578086"/>
                  </a:ext>
                </a:extLst>
              </a:tr>
            </a:tbl>
          </a:graphicData>
        </a:graphic>
      </p:graphicFrame>
    </p:spTree>
    <p:extLst>
      <p:ext uri="{BB962C8B-B14F-4D97-AF65-F5344CB8AC3E}">
        <p14:creationId xmlns:p14="http://schemas.microsoft.com/office/powerpoint/2010/main" val="186481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8857-BA4E-4906-88CD-D2F05EB13356}"/>
              </a:ext>
            </a:extLst>
          </p:cNvPr>
          <p:cNvSpPr>
            <a:spLocks noGrp="1"/>
          </p:cNvSpPr>
          <p:nvPr>
            <p:ph type="title"/>
          </p:nvPr>
        </p:nvSpPr>
        <p:spPr/>
        <p:txBody>
          <a:bodyPr/>
          <a:lstStyle/>
          <a:p>
            <a:endParaRPr lang="en-IN" sz="2400" dirty="0"/>
          </a:p>
        </p:txBody>
      </p:sp>
      <p:sp>
        <p:nvSpPr>
          <p:cNvPr id="4" name="Slide Number Placeholder 3">
            <a:extLst>
              <a:ext uri="{FF2B5EF4-FFF2-40B4-BE49-F238E27FC236}">
                <a16:creationId xmlns:a16="http://schemas.microsoft.com/office/drawing/2014/main" id="{A2C70F2C-1A56-48B1-9F16-361731846758}"/>
              </a:ext>
            </a:extLst>
          </p:cNvPr>
          <p:cNvSpPr>
            <a:spLocks noGrp="1"/>
          </p:cNvSpPr>
          <p:nvPr>
            <p:ph type="sldNum" sz="quarter" idx="12"/>
          </p:nvPr>
        </p:nvSpPr>
        <p:spPr/>
        <p:txBody>
          <a:bodyPr/>
          <a:lstStyle/>
          <a:p>
            <a:fld id="{B6F15528-21DE-4FAA-801E-634DDDAF4B2B}" type="slidenum">
              <a:rPr lang="en-US" sz="1400" smtClean="0"/>
              <a:pPr/>
              <a:t>5</a:t>
            </a:fld>
            <a:endParaRPr lang="en-US" sz="1400" dirty="0"/>
          </a:p>
        </p:txBody>
      </p:sp>
      <p:graphicFrame>
        <p:nvGraphicFramePr>
          <p:cNvPr id="7" name="Table 6">
            <a:extLst>
              <a:ext uri="{FF2B5EF4-FFF2-40B4-BE49-F238E27FC236}">
                <a16:creationId xmlns:a16="http://schemas.microsoft.com/office/drawing/2014/main" id="{74B832A3-7B97-4BF6-916E-27B98875FFF1}"/>
              </a:ext>
            </a:extLst>
          </p:cNvPr>
          <p:cNvGraphicFramePr>
            <a:graphicFrameLocks noGrp="1"/>
          </p:cNvGraphicFramePr>
          <p:nvPr>
            <p:extLst>
              <p:ext uri="{D42A27DB-BD31-4B8C-83A1-F6EECF244321}">
                <p14:modId xmlns:p14="http://schemas.microsoft.com/office/powerpoint/2010/main" val="508248449"/>
              </p:ext>
            </p:extLst>
          </p:nvPr>
        </p:nvGraphicFramePr>
        <p:xfrm>
          <a:off x="35167" y="644889"/>
          <a:ext cx="9037397" cy="5568222"/>
        </p:xfrm>
        <a:graphic>
          <a:graphicData uri="http://schemas.openxmlformats.org/drawingml/2006/table">
            <a:tbl>
              <a:tblPr firstRow="1" bandRow="1">
                <a:tableStyleId>{5C22544A-7EE6-4342-B048-85BDC9FD1C3A}</a:tableStyleId>
              </a:tblPr>
              <a:tblGrid>
                <a:gridCol w="4765433">
                  <a:extLst>
                    <a:ext uri="{9D8B030D-6E8A-4147-A177-3AD203B41FA5}">
                      <a16:colId xmlns:a16="http://schemas.microsoft.com/office/drawing/2014/main" val="1584640269"/>
                    </a:ext>
                  </a:extLst>
                </a:gridCol>
                <a:gridCol w="4271964">
                  <a:extLst>
                    <a:ext uri="{9D8B030D-6E8A-4147-A177-3AD203B41FA5}">
                      <a16:colId xmlns:a16="http://schemas.microsoft.com/office/drawing/2014/main" val="684067552"/>
                    </a:ext>
                  </a:extLst>
                </a:gridCol>
              </a:tblGrid>
              <a:tr h="250673">
                <a:tc>
                  <a:txBody>
                    <a:bodyPr/>
                    <a:lstStyle/>
                    <a:p>
                      <a:pPr marL="0" marR="0" algn="just">
                        <a:lnSpc>
                          <a:spcPct val="107000"/>
                        </a:lnSpc>
                        <a:spcBef>
                          <a:spcPts val="0"/>
                        </a:spcBef>
                        <a:spcAft>
                          <a:spcPts val="0"/>
                        </a:spcAft>
                      </a:pPr>
                      <a:r>
                        <a:rPr lang="en-IN" sz="1800" b="1" dirty="0">
                          <a:effectLst/>
                          <a:latin typeface="Arial" panose="020B0604020202020204" pitchFamily="34" charset="0"/>
                          <a:ea typeface="Calibri" panose="020F0502020204030204" pitchFamily="34" charset="0"/>
                          <a:cs typeface="Arial" panose="020B0604020202020204" pitchFamily="34" charset="0"/>
                        </a:rPr>
                        <a:t>Description of Clause in Draft Regulation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r>
                        <a:rPr lang="en-IN" sz="1800" b="1" dirty="0">
                          <a:effectLst/>
                          <a:latin typeface="Arial" panose="020B0604020202020204" pitchFamily="34" charset="0"/>
                          <a:ea typeface="Calibri" panose="020F0502020204030204" pitchFamily="34" charset="0"/>
                          <a:cs typeface="Arial" panose="020B0604020202020204" pitchFamily="34" charset="0"/>
                        </a:rPr>
                        <a:t>Modification proposed</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74937848"/>
                  </a:ext>
                </a:extLst>
              </a:tr>
              <a:tr h="5295997">
                <a:tc>
                  <a:txBody>
                    <a:bodyPr/>
                    <a:lstStyle/>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07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b) Beyond one month and </a:t>
                      </a:r>
                      <a:r>
                        <a:rPr lang="en-IN" sz="2000" dirty="0" err="1">
                          <a:effectLst/>
                          <a:latin typeface="Arial" panose="020B0604020202020204" pitchFamily="34" charset="0"/>
                          <a:ea typeface="Calibri" panose="020F0502020204030204" pitchFamily="34" charset="0"/>
                          <a:cs typeface="Arial" panose="020B0604020202020204" pitchFamily="34" charset="0"/>
                        </a:rPr>
                        <a:t>upto</a:t>
                      </a:r>
                      <a:r>
                        <a:rPr lang="en-IN" sz="2000" dirty="0">
                          <a:effectLst/>
                          <a:latin typeface="Arial" panose="020B0604020202020204" pitchFamily="34" charset="0"/>
                          <a:ea typeface="Calibri" panose="020F0502020204030204" pitchFamily="34" charset="0"/>
                          <a:cs typeface="Arial" panose="020B0604020202020204" pitchFamily="34" charset="0"/>
                        </a:rPr>
                        <a:t> three months after decision at RPC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07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c) Beyond three months by the Commission for which the transmission licensee shall approach the Commission along with reasons, steps taken to mitigate the outage and restoration timeline.”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07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b) Beyond </a:t>
                      </a:r>
                      <a:r>
                        <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three</a:t>
                      </a:r>
                      <a:r>
                        <a:rPr lang="en-IN" sz="2000" dirty="0">
                          <a:effectLst/>
                          <a:latin typeface="Arial" panose="020B0604020202020204" pitchFamily="34" charset="0"/>
                          <a:ea typeface="Calibri" panose="020F0502020204030204" pitchFamily="34" charset="0"/>
                          <a:cs typeface="Arial" panose="020B0604020202020204" pitchFamily="34" charset="0"/>
                        </a:rPr>
                        <a:t> month and </a:t>
                      </a:r>
                      <a:r>
                        <a:rPr lang="en-IN" sz="2000" dirty="0" err="1">
                          <a:effectLst/>
                          <a:latin typeface="Arial" panose="020B0604020202020204" pitchFamily="34" charset="0"/>
                          <a:ea typeface="Calibri" panose="020F0502020204030204" pitchFamily="34" charset="0"/>
                          <a:cs typeface="Arial" panose="020B0604020202020204" pitchFamily="34" charset="0"/>
                        </a:rPr>
                        <a:t>upto</a:t>
                      </a:r>
                      <a:r>
                        <a:rPr lang="en-IN" sz="2000" dirty="0">
                          <a:effectLst/>
                          <a:latin typeface="Arial" panose="020B0604020202020204" pitchFamily="34" charset="0"/>
                          <a:ea typeface="Calibri" panose="020F0502020204030204" pitchFamily="34" charset="0"/>
                          <a:cs typeface="Arial" panose="020B0604020202020204" pitchFamily="34" charset="0"/>
                        </a:rPr>
                        <a:t> </a:t>
                      </a:r>
                      <a:r>
                        <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five</a:t>
                      </a:r>
                      <a:r>
                        <a:rPr lang="en-IN" sz="2000" dirty="0">
                          <a:effectLst/>
                          <a:latin typeface="Arial" panose="020B0604020202020204" pitchFamily="34" charset="0"/>
                          <a:ea typeface="Calibri" panose="020F0502020204030204" pitchFamily="34" charset="0"/>
                          <a:cs typeface="Arial" panose="020B0604020202020204" pitchFamily="34" charset="0"/>
                        </a:rPr>
                        <a:t> months after decision at RPC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07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2000" dirty="0">
                          <a:effectLst/>
                          <a:latin typeface="Arial" panose="020B0604020202020204" pitchFamily="34" charset="0"/>
                          <a:ea typeface="Calibri" panose="020F0502020204030204" pitchFamily="34" charset="0"/>
                          <a:cs typeface="Arial" panose="020B0604020202020204" pitchFamily="34" charset="0"/>
                        </a:rPr>
                        <a:t>c) Beyond </a:t>
                      </a:r>
                      <a:r>
                        <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five</a:t>
                      </a:r>
                      <a:r>
                        <a:rPr lang="en-IN" sz="2000" dirty="0">
                          <a:effectLst/>
                          <a:latin typeface="Arial" panose="020B0604020202020204" pitchFamily="34" charset="0"/>
                          <a:ea typeface="Calibri" panose="020F0502020204030204" pitchFamily="34" charset="0"/>
                          <a:cs typeface="Arial" panose="020B0604020202020204" pitchFamily="34" charset="0"/>
                        </a:rPr>
                        <a:t> months by the Commission for which the transmission licensee shall approach the Commission along with reasons, steps taken to mitigate the outage and restoration timeline.”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1578086"/>
                  </a:ext>
                </a:extLst>
              </a:tr>
            </a:tbl>
          </a:graphicData>
        </a:graphic>
      </p:graphicFrame>
    </p:spTree>
    <p:extLst>
      <p:ext uri="{BB962C8B-B14F-4D97-AF65-F5344CB8AC3E}">
        <p14:creationId xmlns:p14="http://schemas.microsoft.com/office/powerpoint/2010/main" val="1574685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8857-BA4E-4906-88CD-D2F05EB13356}"/>
              </a:ext>
            </a:extLst>
          </p:cNvPr>
          <p:cNvSpPr>
            <a:spLocks noGrp="1"/>
          </p:cNvSpPr>
          <p:nvPr>
            <p:ph type="title"/>
          </p:nvPr>
        </p:nvSpPr>
        <p:spPr/>
        <p:txBody>
          <a:bodyPr/>
          <a:lstStyle/>
          <a:p>
            <a:r>
              <a:rPr lang="en-IN" sz="2400" dirty="0"/>
              <a:t>Justification:</a:t>
            </a:r>
          </a:p>
        </p:txBody>
      </p:sp>
      <p:sp>
        <p:nvSpPr>
          <p:cNvPr id="4" name="Slide Number Placeholder 3">
            <a:extLst>
              <a:ext uri="{FF2B5EF4-FFF2-40B4-BE49-F238E27FC236}">
                <a16:creationId xmlns:a16="http://schemas.microsoft.com/office/drawing/2014/main" id="{A2C70F2C-1A56-48B1-9F16-361731846758}"/>
              </a:ext>
            </a:extLst>
          </p:cNvPr>
          <p:cNvSpPr>
            <a:spLocks noGrp="1"/>
          </p:cNvSpPr>
          <p:nvPr>
            <p:ph type="sldNum" sz="quarter" idx="12"/>
          </p:nvPr>
        </p:nvSpPr>
        <p:spPr/>
        <p:txBody>
          <a:bodyPr/>
          <a:lstStyle/>
          <a:p>
            <a:fld id="{B6F15528-21DE-4FAA-801E-634DDDAF4B2B}" type="slidenum">
              <a:rPr lang="en-US" sz="1400" smtClean="0"/>
              <a:pPr/>
              <a:t>6</a:t>
            </a:fld>
            <a:endParaRPr lang="en-US" sz="1400" dirty="0"/>
          </a:p>
        </p:txBody>
      </p:sp>
      <p:sp>
        <p:nvSpPr>
          <p:cNvPr id="3" name="TextBox 2">
            <a:extLst>
              <a:ext uri="{FF2B5EF4-FFF2-40B4-BE49-F238E27FC236}">
                <a16:creationId xmlns:a16="http://schemas.microsoft.com/office/drawing/2014/main" id="{97394DFD-1FF3-4424-8F9C-8EE26E2B618D}"/>
              </a:ext>
            </a:extLst>
          </p:cNvPr>
          <p:cNvSpPr txBox="1"/>
          <p:nvPr/>
        </p:nvSpPr>
        <p:spPr>
          <a:xfrm>
            <a:off x="304800" y="685800"/>
            <a:ext cx="8610600" cy="677108"/>
          </a:xfrm>
          <a:prstGeom prst="rect">
            <a:avLst/>
          </a:prstGeom>
          <a:noFill/>
        </p:spPr>
        <p:txBody>
          <a:bodyPr wrap="square" rtlCol="0">
            <a:spAutoFit/>
          </a:bodyPr>
          <a:lstStyle/>
          <a:p>
            <a:endParaRPr lang="en-IN" dirty="0"/>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6" name="Rectangle 1">
            <a:extLst>
              <a:ext uri="{FF2B5EF4-FFF2-40B4-BE49-F238E27FC236}">
                <a16:creationId xmlns:a16="http://schemas.microsoft.com/office/drawing/2014/main" id="{95DA6EEE-93E6-4AE7-B340-07608112A173}"/>
              </a:ext>
            </a:extLst>
          </p:cNvPr>
          <p:cNvSpPr>
            <a:spLocks noChangeArrowheads="1"/>
          </p:cNvSpPr>
          <p:nvPr/>
        </p:nvSpPr>
        <p:spPr bwMode="auto">
          <a:xfrm>
            <a:off x="71436" y="858576"/>
            <a:ext cx="900112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en-IN" dirty="0">
                <a:latin typeface="Arial" panose="020B0604020202020204" pitchFamily="34" charset="0"/>
                <a:cs typeface="Arial" panose="020B0604020202020204" pitchFamily="34" charset="0"/>
              </a:rPr>
              <a:t>The restoration period of transmission line mainly depends on following:</a:t>
            </a:r>
            <a:endParaRPr lang="en-US" dirty="0">
              <a:latin typeface="Arial" panose="020B0604020202020204" pitchFamily="34" charset="0"/>
              <a:cs typeface="Arial" panose="020B0604020202020204" pitchFamily="34" charset="0"/>
            </a:endParaRPr>
          </a:p>
          <a:p>
            <a:pPr marL="457200" lvl="0" indent="-457200" algn="just">
              <a:buFont typeface="+mj-lt"/>
              <a:buAutoNum type="alphaLcParenR"/>
            </a:pPr>
            <a:r>
              <a:rPr lang="en-IN" dirty="0">
                <a:latin typeface="Arial" panose="020B0604020202020204" pitchFamily="34" charset="0"/>
                <a:cs typeface="Arial" panose="020B0604020202020204" pitchFamily="34" charset="0"/>
              </a:rPr>
              <a:t>Tower Location- Plain, Hilly, River</a:t>
            </a:r>
            <a:endParaRPr lang="en-US" dirty="0">
              <a:latin typeface="Arial" panose="020B0604020202020204" pitchFamily="34" charset="0"/>
              <a:cs typeface="Arial" panose="020B0604020202020204" pitchFamily="34" charset="0"/>
            </a:endParaRPr>
          </a:p>
          <a:p>
            <a:pPr marL="457200" lvl="0" indent="-457200" algn="just">
              <a:buFont typeface="+mj-lt"/>
              <a:buAutoNum type="alphaLcParenR"/>
            </a:pPr>
            <a:r>
              <a:rPr lang="en-IN" dirty="0">
                <a:latin typeface="Arial" panose="020B0604020202020204" pitchFamily="34" charset="0"/>
                <a:cs typeface="Arial" panose="020B0604020202020204" pitchFamily="34" charset="0"/>
              </a:rPr>
              <a:t>Accessibility to site</a:t>
            </a:r>
            <a:endParaRPr lang="en-US" dirty="0">
              <a:latin typeface="Arial" panose="020B0604020202020204" pitchFamily="34" charset="0"/>
              <a:cs typeface="Arial" panose="020B0604020202020204" pitchFamily="34" charset="0"/>
            </a:endParaRPr>
          </a:p>
          <a:p>
            <a:pPr marL="457200" lvl="0" indent="-457200" algn="just">
              <a:buFont typeface="+mj-lt"/>
              <a:buAutoNum type="alphaLcParenR"/>
            </a:pPr>
            <a:r>
              <a:rPr lang="en-IN" dirty="0">
                <a:latin typeface="Arial" panose="020B0604020202020204" pitchFamily="34" charset="0"/>
                <a:cs typeface="Arial" panose="020B0604020202020204" pitchFamily="34" charset="0"/>
              </a:rPr>
              <a:t>Extent of damage- Foundation damage, Structural damage, etc</a:t>
            </a:r>
            <a:endParaRPr lang="en-US" dirty="0">
              <a:latin typeface="Arial" panose="020B0604020202020204" pitchFamily="34" charset="0"/>
              <a:cs typeface="Arial" panose="020B0604020202020204" pitchFamily="34" charset="0"/>
            </a:endParaRPr>
          </a:p>
          <a:p>
            <a:pPr marL="457200" lvl="0" indent="-457200" algn="just">
              <a:buFont typeface="+mj-lt"/>
              <a:buAutoNum type="alphaLcParenR"/>
            </a:pPr>
            <a:r>
              <a:rPr lang="en-IN" dirty="0">
                <a:latin typeface="Arial" panose="020B0604020202020204" pitchFamily="34" charset="0"/>
                <a:cs typeface="Arial" panose="020B0604020202020204" pitchFamily="34" charset="0"/>
              </a:rPr>
              <a:t>Others like hill sinking, inundation of area due to flash flood, river, etc</a:t>
            </a:r>
          </a:p>
          <a:p>
            <a:pPr lvl="0" algn="just"/>
            <a:endParaRPr lang="en-US" dirty="0">
              <a:latin typeface="Arial" panose="020B0604020202020204" pitchFamily="34" charset="0"/>
              <a:cs typeface="Arial" panose="020B0604020202020204" pitchFamily="34" charset="0"/>
            </a:endParaRPr>
          </a:p>
          <a:p>
            <a:pPr algn="just"/>
            <a:r>
              <a:rPr lang="en-IN" dirty="0">
                <a:latin typeface="Arial" panose="020B0604020202020204" pitchFamily="34" charset="0"/>
                <a:cs typeface="Arial" panose="020B0604020202020204" pitchFamily="34" charset="0"/>
              </a:rPr>
              <a:t>In recent past, it has been observed that restoration of transmission lines takes more than a month in many cases depending upon actual site conditions and despite best efforts by transmission licensee. Restoration of Transformer/ Reactors after failure may also take 2-3 months.</a:t>
            </a:r>
            <a:endParaRPr lang="en-US" dirty="0">
              <a:latin typeface="Arial" panose="020B0604020202020204" pitchFamily="34" charset="0"/>
              <a:cs typeface="Arial" panose="020B0604020202020204" pitchFamily="34" charset="0"/>
            </a:endParaRPr>
          </a:p>
          <a:p>
            <a:pPr algn="just"/>
            <a:r>
              <a:rPr lang="en-IN" dirty="0">
                <a:latin typeface="Arial" panose="020B0604020202020204" pitchFamily="34" charset="0"/>
                <a:cs typeface="Arial" panose="020B0604020202020204" pitchFamily="34" charset="0"/>
              </a:rPr>
              <a:t>Further as per </a:t>
            </a:r>
            <a:r>
              <a:rPr lang="en-IN" dirty="0">
                <a:latin typeface="Arial" panose="020B0604020202020204" pitchFamily="34" charset="0"/>
                <a:cs typeface="Arial" panose="020B0604020202020204" pitchFamily="34" charset="0"/>
                <a:hlinkClick r:id="rId2" action="ppaction://hlinkfile"/>
              </a:rPr>
              <a:t>CERC SOP Regulation 2012</a:t>
            </a:r>
            <a:r>
              <a:rPr lang="en-IN" dirty="0">
                <a:latin typeface="Arial" panose="020B0604020202020204" pitchFamily="34" charset="0"/>
                <a:cs typeface="Arial" panose="020B0604020202020204" pitchFamily="34" charset="0"/>
              </a:rPr>
              <a:t>, the limit for restoration time for various type of failures in transmission elements are as below:</a:t>
            </a:r>
            <a:endParaRPr lang="en-US"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IN" altLang="en-US" sz="20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IN" altLang="en-US" sz="20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IN" altLang="en-US" sz="20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IN" altLang="en-US" sz="20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IN"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72D7AF4D-3993-457E-9F90-53BD1778D24B}"/>
              </a:ext>
            </a:extLst>
          </p:cNvPr>
          <p:cNvGraphicFramePr>
            <a:graphicFrameLocks noGrp="1"/>
          </p:cNvGraphicFramePr>
          <p:nvPr>
            <p:extLst>
              <p:ext uri="{D42A27DB-BD31-4B8C-83A1-F6EECF244321}">
                <p14:modId xmlns:p14="http://schemas.microsoft.com/office/powerpoint/2010/main" val="2377234930"/>
              </p:ext>
            </p:extLst>
          </p:nvPr>
        </p:nvGraphicFramePr>
        <p:xfrm>
          <a:off x="1066800" y="4292692"/>
          <a:ext cx="7315200" cy="2055559"/>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53696651"/>
                    </a:ext>
                  </a:extLst>
                </a:gridCol>
                <a:gridCol w="3657600">
                  <a:extLst>
                    <a:ext uri="{9D8B030D-6E8A-4147-A177-3AD203B41FA5}">
                      <a16:colId xmlns:a16="http://schemas.microsoft.com/office/drawing/2014/main" val="1752260659"/>
                    </a:ext>
                  </a:extLst>
                </a:gridCol>
              </a:tblGrid>
              <a:tr h="370840">
                <a:tc>
                  <a:txBody>
                    <a:bodyPr/>
                    <a:lstStyle/>
                    <a:p>
                      <a:pPr marL="0" marR="0" algn="just">
                        <a:lnSpc>
                          <a:spcPct val="107000"/>
                        </a:lnSpc>
                        <a:spcBef>
                          <a:spcPts val="0"/>
                        </a:spcBef>
                        <a:spcAft>
                          <a:spcPts val="0"/>
                        </a:spcAft>
                      </a:pPr>
                      <a:r>
                        <a:rPr lang="en-IN" sz="1800" dirty="0">
                          <a:effectLst/>
                          <a:latin typeface="Arial" panose="020B0604020202020204" pitchFamily="34" charset="0"/>
                          <a:ea typeface="Calibri" panose="020F0502020204030204" pitchFamily="34" charset="0"/>
                          <a:cs typeface="Mangal" panose="02040503050203030202" pitchFamily="18" charset="0"/>
                        </a:rPr>
                        <a:t>Tower after collapse - Plain Terrain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just">
                        <a:lnSpc>
                          <a:spcPct val="107000"/>
                        </a:lnSpc>
                        <a:spcBef>
                          <a:spcPts val="0"/>
                        </a:spcBef>
                        <a:spcAft>
                          <a:spcPts val="0"/>
                        </a:spcAft>
                      </a:pPr>
                      <a:r>
                        <a:rPr lang="en-IN" sz="1800" dirty="0">
                          <a:effectLst/>
                          <a:latin typeface="Arial" panose="020B0604020202020204" pitchFamily="34" charset="0"/>
                          <a:ea typeface="Calibri" panose="020F0502020204030204" pitchFamily="34" charset="0"/>
                          <a:cs typeface="Mangal" panose="02040503050203030202" pitchFamily="18" charset="0"/>
                        </a:rPr>
                        <a:t>30</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990761435"/>
                  </a:ext>
                </a:extLst>
              </a:tr>
              <a:tr h="370840">
                <a:tc>
                  <a:txBody>
                    <a:bodyPr/>
                    <a:lstStyle/>
                    <a:p>
                      <a:pPr marL="0" marR="0" algn="just">
                        <a:lnSpc>
                          <a:spcPct val="107000"/>
                        </a:lnSpc>
                        <a:spcBef>
                          <a:spcPts val="0"/>
                        </a:spcBef>
                        <a:spcAft>
                          <a:spcPts val="0"/>
                        </a:spcAft>
                      </a:pPr>
                      <a:r>
                        <a:rPr lang="en-IN" sz="1800">
                          <a:effectLst/>
                          <a:latin typeface="Arial" panose="020B0604020202020204" pitchFamily="34" charset="0"/>
                          <a:ea typeface="Calibri" panose="020F0502020204030204" pitchFamily="34" charset="0"/>
                          <a:cs typeface="Mangal" panose="02040503050203030202" pitchFamily="18" charset="0"/>
                        </a:rPr>
                        <a:t>Tower after collapse - River Bed </a:t>
                      </a:r>
                      <a:endParaRPr lang="en-US" sz="1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just">
                        <a:lnSpc>
                          <a:spcPct val="107000"/>
                        </a:lnSpc>
                        <a:spcBef>
                          <a:spcPts val="0"/>
                        </a:spcBef>
                        <a:spcAft>
                          <a:spcPts val="0"/>
                        </a:spcAft>
                      </a:pPr>
                      <a:r>
                        <a:rPr lang="en-IN" sz="1800" dirty="0">
                          <a:effectLst/>
                          <a:latin typeface="Arial" panose="020B0604020202020204" pitchFamily="34" charset="0"/>
                          <a:ea typeface="Calibri" panose="020F0502020204030204" pitchFamily="34" charset="0"/>
                          <a:cs typeface="Mangal" panose="02040503050203030202" pitchFamily="18" charset="0"/>
                        </a:rPr>
                        <a:t>50</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368586035"/>
                  </a:ext>
                </a:extLst>
              </a:tr>
              <a:tr h="370840">
                <a:tc>
                  <a:txBody>
                    <a:bodyPr/>
                    <a:lstStyle/>
                    <a:p>
                      <a:pPr marL="0" marR="0" algn="just">
                        <a:lnSpc>
                          <a:spcPct val="107000"/>
                        </a:lnSpc>
                        <a:spcBef>
                          <a:spcPts val="0"/>
                        </a:spcBef>
                        <a:spcAft>
                          <a:spcPts val="0"/>
                        </a:spcAft>
                      </a:pPr>
                      <a:r>
                        <a:rPr lang="en-IN" sz="1800" dirty="0">
                          <a:effectLst/>
                          <a:latin typeface="Arial" panose="020B0604020202020204" pitchFamily="34" charset="0"/>
                          <a:ea typeface="Calibri" panose="020F0502020204030204" pitchFamily="34" charset="0"/>
                          <a:cs typeface="Mangal" panose="02040503050203030202" pitchFamily="18" charset="0"/>
                        </a:rPr>
                        <a:t>Tower after collapse - Hilly Terrain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just">
                        <a:lnSpc>
                          <a:spcPct val="107000"/>
                        </a:lnSpc>
                        <a:spcBef>
                          <a:spcPts val="0"/>
                        </a:spcBef>
                        <a:spcAft>
                          <a:spcPts val="0"/>
                        </a:spcAft>
                      </a:pPr>
                      <a:r>
                        <a:rPr lang="en-IN" sz="1800">
                          <a:effectLst/>
                          <a:latin typeface="Arial" panose="020B0604020202020204" pitchFamily="34" charset="0"/>
                          <a:ea typeface="Calibri" panose="020F0502020204030204" pitchFamily="34" charset="0"/>
                          <a:cs typeface="Mangal" panose="02040503050203030202" pitchFamily="18" charset="0"/>
                        </a:rPr>
                        <a:t>50</a:t>
                      </a:r>
                      <a:endParaRPr lang="en-US" sz="1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775814892"/>
                  </a:ext>
                </a:extLst>
              </a:tr>
              <a:tr h="370840">
                <a:tc>
                  <a:txBody>
                    <a:bodyPr/>
                    <a:lstStyle/>
                    <a:p>
                      <a:pPr marL="0" marR="0" algn="just">
                        <a:lnSpc>
                          <a:spcPct val="107000"/>
                        </a:lnSpc>
                        <a:spcBef>
                          <a:spcPts val="0"/>
                        </a:spcBef>
                        <a:spcAft>
                          <a:spcPts val="0"/>
                        </a:spcAft>
                      </a:pPr>
                      <a:r>
                        <a:rPr lang="en-IN" sz="1800">
                          <a:effectLst/>
                          <a:latin typeface="Arial" panose="020B0604020202020204" pitchFamily="34" charset="0"/>
                          <a:ea typeface="Calibri" panose="020F0502020204030204" pitchFamily="34" charset="0"/>
                          <a:cs typeface="Mangal" panose="02040503050203030202" pitchFamily="18" charset="0"/>
                        </a:rPr>
                        <a:t>Restoration of the failed ICT</a:t>
                      </a:r>
                      <a:endParaRPr lang="en-US" sz="1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just">
                        <a:lnSpc>
                          <a:spcPct val="107000"/>
                        </a:lnSpc>
                        <a:spcBef>
                          <a:spcPts val="0"/>
                        </a:spcBef>
                        <a:spcAft>
                          <a:spcPts val="0"/>
                        </a:spcAft>
                      </a:pPr>
                      <a:r>
                        <a:rPr lang="en-IN" sz="1800">
                          <a:effectLst/>
                          <a:latin typeface="Arial" panose="020B0604020202020204" pitchFamily="34" charset="0"/>
                          <a:ea typeface="Calibri" panose="020F0502020204030204" pitchFamily="34" charset="0"/>
                          <a:cs typeface="Mangal" panose="02040503050203030202" pitchFamily="18" charset="0"/>
                        </a:rPr>
                        <a:t>120</a:t>
                      </a:r>
                      <a:endParaRPr lang="en-US" sz="1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96037253"/>
                  </a:ext>
                </a:extLst>
              </a:tr>
              <a:tr h="370840">
                <a:tc>
                  <a:txBody>
                    <a:bodyPr/>
                    <a:lstStyle/>
                    <a:p>
                      <a:pPr marL="0" marR="0" algn="just">
                        <a:lnSpc>
                          <a:spcPct val="107000"/>
                        </a:lnSpc>
                        <a:spcBef>
                          <a:spcPts val="0"/>
                        </a:spcBef>
                        <a:spcAft>
                          <a:spcPts val="0"/>
                        </a:spcAft>
                      </a:pPr>
                      <a:r>
                        <a:rPr lang="en-IN" sz="1800">
                          <a:effectLst/>
                          <a:latin typeface="Arial" panose="020B0604020202020204" pitchFamily="34" charset="0"/>
                          <a:ea typeface="Calibri" panose="020F0502020204030204" pitchFamily="34" charset="0"/>
                          <a:cs typeface="Mangal" panose="02040503050203030202" pitchFamily="18" charset="0"/>
                        </a:rPr>
                        <a:t>Restoration of the failed reactor</a:t>
                      </a:r>
                      <a:endParaRPr lang="en-US" sz="1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just">
                        <a:lnSpc>
                          <a:spcPct val="107000"/>
                        </a:lnSpc>
                        <a:spcBef>
                          <a:spcPts val="0"/>
                        </a:spcBef>
                        <a:spcAft>
                          <a:spcPts val="0"/>
                        </a:spcAft>
                      </a:pPr>
                      <a:r>
                        <a:rPr lang="en-IN" sz="1800" dirty="0">
                          <a:effectLst/>
                          <a:latin typeface="Arial" panose="020B0604020202020204" pitchFamily="34" charset="0"/>
                          <a:ea typeface="Calibri" panose="020F0502020204030204" pitchFamily="34" charset="0"/>
                          <a:cs typeface="Mangal" panose="02040503050203030202" pitchFamily="18" charset="0"/>
                        </a:rPr>
                        <a:t>120</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603069708"/>
                  </a:ext>
                </a:extLst>
              </a:tr>
            </a:tbl>
          </a:graphicData>
        </a:graphic>
      </p:graphicFrame>
    </p:spTree>
    <p:extLst>
      <p:ext uri="{BB962C8B-B14F-4D97-AF65-F5344CB8AC3E}">
        <p14:creationId xmlns:p14="http://schemas.microsoft.com/office/powerpoint/2010/main" val="343621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8857-BA4E-4906-88CD-D2F05EB13356}"/>
              </a:ext>
            </a:extLst>
          </p:cNvPr>
          <p:cNvSpPr>
            <a:spLocks noGrp="1"/>
          </p:cNvSpPr>
          <p:nvPr>
            <p:ph type="title"/>
          </p:nvPr>
        </p:nvSpPr>
        <p:spPr/>
        <p:txBody>
          <a:bodyPr/>
          <a:lstStyle/>
          <a:p>
            <a:r>
              <a:rPr lang="en-IN" sz="2400" dirty="0"/>
              <a:t>Justification:</a:t>
            </a:r>
          </a:p>
        </p:txBody>
      </p:sp>
      <p:sp>
        <p:nvSpPr>
          <p:cNvPr id="4" name="Slide Number Placeholder 3">
            <a:extLst>
              <a:ext uri="{FF2B5EF4-FFF2-40B4-BE49-F238E27FC236}">
                <a16:creationId xmlns:a16="http://schemas.microsoft.com/office/drawing/2014/main" id="{A2C70F2C-1A56-48B1-9F16-361731846758}"/>
              </a:ext>
            </a:extLst>
          </p:cNvPr>
          <p:cNvSpPr>
            <a:spLocks noGrp="1"/>
          </p:cNvSpPr>
          <p:nvPr>
            <p:ph type="sldNum" sz="quarter" idx="12"/>
          </p:nvPr>
        </p:nvSpPr>
        <p:spPr/>
        <p:txBody>
          <a:bodyPr/>
          <a:lstStyle/>
          <a:p>
            <a:fld id="{B6F15528-21DE-4FAA-801E-634DDDAF4B2B}" type="slidenum">
              <a:rPr lang="en-US" sz="1400" smtClean="0"/>
              <a:pPr/>
              <a:t>7</a:t>
            </a:fld>
            <a:endParaRPr lang="en-US" sz="1400" dirty="0"/>
          </a:p>
        </p:txBody>
      </p:sp>
      <p:sp>
        <p:nvSpPr>
          <p:cNvPr id="3" name="TextBox 2">
            <a:extLst>
              <a:ext uri="{FF2B5EF4-FFF2-40B4-BE49-F238E27FC236}">
                <a16:creationId xmlns:a16="http://schemas.microsoft.com/office/drawing/2014/main" id="{97394DFD-1FF3-4424-8F9C-8EE26E2B618D}"/>
              </a:ext>
            </a:extLst>
          </p:cNvPr>
          <p:cNvSpPr txBox="1"/>
          <p:nvPr/>
        </p:nvSpPr>
        <p:spPr>
          <a:xfrm>
            <a:off x="304800" y="685800"/>
            <a:ext cx="8610600" cy="677108"/>
          </a:xfrm>
          <a:prstGeom prst="rect">
            <a:avLst/>
          </a:prstGeom>
          <a:noFill/>
        </p:spPr>
        <p:txBody>
          <a:bodyPr wrap="square" rtlCol="0">
            <a:spAutoFit/>
          </a:bodyPr>
          <a:lstStyle/>
          <a:p>
            <a:endParaRPr lang="en-IN" dirty="0"/>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6" name="Rectangle 1">
            <a:extLst>
              <a:ext uri="{FF2B5EF4-FFF2-40B4-BE49-F238E27FC236}">
                <a16:creationId xmlns:a16="http://schemas.microsoft.com/office/drawing/2014/main" id="{95DA6EEE-93E6-4AE7-B340-07608112A173}"/>
              </a:ext>
            </a:extLst>
          </p:cNvPr>
          <p:cNvSpPr>
            <a:spLocks noChangeArrowheads="1"/>
          </p:cNvSpPr>
          <p:nvPr/>
        </p:nvSpPr>
        <p:spPr bwMode="auto">
          <a:xfrm>
            <a:off x="71436" y="673911"/>
            <a:ext cx="900112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en-IN" sz="2000" dirty="0">
                <a:latin typeface="Arial" panose="020B0604020202020204" pitchFamily="34" charset="0"/>
                <a:cs typeface="Arial" panose="020B0604020202020204" pitchFamily="34" charset="0"/>
              </a:rPr>
              <a:t>Certification of transmission availability for such cases is presently being done by Member Secretary, RPC as a routine process. In case of outages as referred at clause 5 (</a:t>
            </a:r>
            <a:r>
              <a:rPr lang="en-IN" sz="2000" dirty="0" err="1">
                <a:latin typeface="Arial" panose="020B0604020202020204" pitchFamily="34" charset="0"/>
                <a:cs typeface="Arial" panose="020B0604020202020204" pitchFamily="34" charset="0"/>
              </a:rPr>
              <a:t>i</a:t>
            </a:r>
            <a:r>
              <a:rPr lang="en-IN" sz="2000" dirty="0">
                <a:latin typeface="Arial" panose="020B0604020202020204" pitchFamily="34" charset="0"/>
                <a:cs typeface="Arial" panose="020B0604020202020204" pitchFamily="34" charset="0"/>
              </a:rPr>
              <a:t>) &amp; (ii) of Appendix-II to Principal Regulation, the certification is done by Member Secretary, RPC in line with due process and prudence check. If required, the Regulation provides for consultation with experts/ transmission licensees or CEA as the case may be. </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Further, in case any of the stake holders including beneficiaries/ licensees have any concerns with regard to certified availability, they can approach appropriate forums like RPC, CERC at any time for resolution of their concerns.  </a:t>
            </a:r>
            <a:endParaRPr lang="en-US"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lgn="just"/>
            <a:r>
              <a:rPr lang="en-IN" sz="2000" b="1" dirty="0">
                <a:latin typeface="Arial" panose="020B0604020202020204" pitchFamily="34" charset="0"/>
                <a:cs typeface="Arial" panose="020B0604020202020204" pitchFamily="34" charset="0"/>
              </a:rPr>
              <a:t>Therefore, it is proposed that certification of availability in such cases may be done by Member Secretary, RPC for a period of outage </a:t>
            </a:r>
            <a:r>
              <a:rPr lang="en-IN" sz="2000" b="1" dirty="0" err="1">
                <a:latin typeface="Arial" panose="020B0604020202020204" pitchFamily="34" charset="0"/>
                <a:cs typeface="Arial" panose="020B0604020202020204" pitchFamily="34" charset="0"/>
              </a:rPr>
              <a:t>upto</a:t>
            </a:r>
            <a:r>
              <a:rPr lang="en-IN" sz="2000" b="1" dirty="0">
                <a:latin typeface="Arial" panose="020B0604020202020204" pitchFamily="34" charset="0"/>
                <a:cs typeface="Arial" panose="020B0604020202020204" pitchFamily="34" charset="0"/>
              </a:rPr>
              <a:t> 03 months. Further the existing provision of principal Regulation for referring the case to Chairperson, CEA in case of disagreement with transmission licensee regarding reason for outage may be continued for the outages up to three months for proper resolution of case. </a:t>
            </a:r>
            <a:endParaRPr kumimoji="0" lang="en-IN"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65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6" name="Google Shape;176;p22"/>
          <p:cNvSpPr txBox="1">
            <a:spLocks noGrp="1"/>
          </p:cNvSpPr>
          <p:nvPr>
            <p:ph type="sldNum" idx="12"/>
          </p:nvPr>
        </p:nvSpPr>
        <p:spPr>
          <a:xfrm>
            <a:off x="8610048" y="6324600"/>
            <a:ext cx="548700" cy="457200"/>
          </a:xfrm>
          <a:prstGeom prst="rect">
            <a:avLst/>
          </a:prstGeom>
        </p:spPr>
        <p:txBody>
          <a:bodyPr spcFirstLastPara="1" vert="horz" wrap="square" lIns="0" tIns="0" rIns="0" bIns="0" rtlCol="0" anchor="ctr" anchorCtr="0">
            <a:noAutofit/>
          </a:bodyPr>
          <a:lstStyle/>
          <a:p>
            <a:fld id="{00000000-1234-1234-1234-123412341234}" type="slidenum">
              <a:rPr lang="en"/>
              <a:pPr/>
              <a:t>8</a:t>
            </a:fld>
            <a:endParaRPr dirty="0"/>
          </a:p>
        </p:txBody>
      </p:sp>
      <p:sp>
        <p:nvSpPr>
          <p:cNvPr id="5" name="Google Shape;346;p34"/>
          <p:cNvSpPr txBox="1">
            <a:spLocks/>
          </p:cNvSpPr>
          <p:nvPr/>
        </p:nvSpPr>
        <p:spPr>
          <a:xfrm>
            <a:off x="1510700" y="2759602"/>
            <a:ext cx="6718900" cy="1338795"/>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1pPr>
            <a:lvl2pPr marR="0" lvl="1"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2pPr>
            <a:lvl3pPr marR="0" lvl="2"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3pPr>
            <a:lvl4pPr marR="0" lvl="3"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4pPr>
            <a:lvl5pPr marR="0" lvl="4"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5pPr>
            <a:lvl6pPr marR="0" lvl="5"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6pPr>
            <a:lvl7pPr marR="0" lvl="6"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7pPr>
            <a:lvl8pPr marR="0" lvl="7"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8pPr>
            <a:lvl9pPr marR="0" lvl="8" algn="l" rtl="0">
              <a:lnSpc>
                <a:spcPct val="90000"/>
              </a:lnSpc>
              <a:spcBef>
                <a:spcPts val="0"/>
              </a:spcBef>
              <a:spcAft>
                <a:spcPts val="0"/>
              </a:spcAft>
              <a:buClr>
                <a:schemeClr val="accent1"/>
              </a:buClr>
              <a:buSzPts val="3200"/>
              <a:buFont typeface="Fira Sans SemiBold"/>
              <a:buNone/>
              <a:defRPr sz="3200" b="0" i="0" u="none" strike="noStrike" cap="none">
                <a:solidFill>
                  <a:schemeClr val="accent1"/>
                </a:solidFill>
                <a:latin typeface="Fira Sans SemiBold"/>
                <a:ea typeface="Fira Sans SemiBold"/>
                <a:cs typeface="Fira Sans SemiBold"/>
                <a:sym typeface="Fira Sans SemiBold"/>
              </a:defRPr>
            </a:lvl9pPr>
          </a:lstStyle>
          <a:p>
            <a:r>
              <a:rPr lang="en-IN" sz="9600" b="1" dirty="0">
                <a:solidFill>
                  <a:schemeClr val="tx1"/>
                </a:solidFill>
              </a:rPr>
              <a:t>Thank You!</a:t>
            </a:r>
          </a:p>
        </p:txBody>
      </p:sp>
    </p:spTree>
  </p:cSld>
  <p:clrMapOvr>
    <a:masterClrMapping/>
  </p:clrMapOvr>
</p:sld>
</file>

<file path=ppt/theme/theme1.xml><?xml version="1.0" encoding="utf-8"?>
<a:theme xmlns:a="http://schemas.openxmlformats.org/drawingml/2006/main" name="Presentation for Board level Meeting_20th Jan'20">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Board level Meeting_20th Jan'20</Template>
  <TotalTime>7101</TotalTime>
  <Words>1017</Words>
  <Application>Microsoft Office PowerPoint</Application>
  <PresentationFormat>On-screen Show (4:3)</PresentationFormat>
  <Paragraphs>96</Paragraphs>
  <Slides>8</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Calibri</vt:lpstr>
      <vt:lpstr>Cambria</vt:lpstr>
      <vt:lpstr>Century Gothic</vt:lpstr>
      <vt:lpstr>Courier New</vt:lpstr>
      <vt:lpstr>Fira Sans SemiBold</vt:lpstr>
      <vt:lpstr>Mangal</vt:lpstr>
      <vt:lpstr>Segoe UI Light</vt:lpstr>
      <vt:lpstr>Wingdings</vt:lpstr>
      <vt:lpstr>Presentation for Board level Meeting_20th Jan'20</vt:lpstr>
      <vt:lpstr>1_Office Theme</vt:lpstr>
      <vt:lpstr>Public hearing on Draft Central Electricity Regulatory Commission (Terms and Conditions of Tariff)  (Third Amendment)  Regulations, 2022 (23rd November 2022)</vt:lpstr>
      <vt:lpstr>PowerPoint Presentation</vt:lpstr>
      <vt:lpstr>Justification:</vt:lpstr>
      <vt:lpstr>PowerPoint Presentation</vt:lpstr>
      <vt:lpstr>PowerPoint Presentation</vt:lpstr>
      <vt:lpstr>Justification:</vt:lpstr>
      <vt:lpstr>Justification: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Optimisation of Operational Expenses</dc:title>
  <dc:creator>Brijendra Bahadur Singh {बृजेन्‍द्र बहादुर सिंह}</dc:creator>
  <cp:lastModifiedBy>AM -1</cp:lastModifiedBy>
  <cp:revision>429</cp:revision>
  <cp:lastPrinted>2022-11-21T11:55:10Z</cp:lastPrinted>
  <dcterms:created xsi:type="dcterms:W3CDTF">2006-08-16T00:00:00Z</dcterms:created>
  <dcterms:modified xsi:type="dcterms:W3CDTF">2022-11-22T11:33:26Z</dcterms:modified>
</cp:coreProperties>
</file>